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Average"/>
      <p:regular r:id="rId22"/>
    </p:embeddedFont>
    <p:embeddedFont>
      <p:font typeface="Oswald"/>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Average-regular.fntdata"/><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schemas.openxmlformats.org/officeDocument/2006/relationships/font" Target="fonts/Oswald-bold.fntdata"/><Relationship Id="rId12" Type="http://schemas.openxmlformats.org/officeDocument/2006/relationships/slide" Target="slides/slide7.xml"/><Relationship Id="rId23" Type="http://schemas.openxmlformats.org/officeDocument/2006/relationships/font" Target="fonts/Oswa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8ee8ef2e58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8ee8ef2e58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8ee8ef2e58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8ee8ef2e58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8ee8ef2e58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8ee8ef2e58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8ee8ef2e58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8ee8ef2e5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8ee8ef2e58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8ee8ef2e58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8ee8ef2e58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8ee8ef2e5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8ee8ef2e58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8ee8ef2e58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8ee8ef2e5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8ee8ef2e5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8ee8ef2e58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8ee8ef2e58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8ee8ef2e5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8ee8ef2e5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8ee8ef2e5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8ee8ef2e5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8ee8ef2e5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ee8ef2e5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8ee8ef2e58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8ee8ef2e58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8ee8ef2e58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8ee8ef2e58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8ee8ef2e58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8ee8ef2e58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codd.cs.gsu.edu/~ilanzani1/WP/Assignments/finalProject/welcomePage.html" TargetMode="External"/><Relationship Id="rId4" Type="http://schemas.openxmlformats.org/officeDocument/2006/relationships/hyperlink" Target="https://www.youtube.com/watch?v=_Pg_kcnqM1k&amp;feature=youtu.be" TargetMode="External"/><Relationship Id="rId5" Type="http://schemas.openxmlformats.org/officeDocument/2006/relationships/hyperlink" Target="https://github.com/ilanzani1/WP_FinalProjec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w3schools.com/" TargetMode="External"/><Relationship Id="rId4" Type="http://schemas.openxmlformats.org/officeDocument/2006/relationships/hyperlink" Target="https://freefrontend.com/css-color-palette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Web Programming (</a:t>
            </a:r>
            <a:r>
              <a:rPr lang="en"/>
              <a:t>CSC 4370</a:t>
            </a:r>
            <a:r>
              <a:rPr lang="en"/>
              <a:t>)</a:t>
            </a:r>
            <a:endParaRPr/>
          </a:p>
          <a:p>
            <a:pPr indent="0" lvl="0" marL="0" rtl="0" algn="ctr">
              <a:spcBef>
                <a:spcPts val="0"/>
              </a:spcBef>
              <a:spcAft>
                <a:spcPts val="0"/>
              </a:spcAft>
              <a:buNone/>
            </a:pPr>
            <a:r>
              <a:rPr lang="en"/>
              <a:t>Final Project</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Ivana Lanzani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ph type="title"/>
          </p:nvPr>
        </p:nvSpPr>
        <p:spPr>
          <a:xfrm>
            <a:off x="311700" y="20717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Trivia Page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3"/>
          <p:cNvPicPr preferRelativeResize="0"/>
          <p:nvPr/>
        </p:nvPicPr>
        <p:blipFill>
          <a:blip r:embed="rId3">
            <a:alphaModFix/>
          </a:blip>
          <a:stretch>
            <a:fillRect/>
          </a:stretch>
        </p:blipFill>
        <p:spPr>
          <a:xfrm>
            <a:off x="152400" y="392950"/>
            <a:ext cx="8839202" cy="418468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4"/>
          <p:cNvSpPr txBox="1"/>
          <p:nvPr>
            <p:ph type="title"/>
          </p:nvPr>
        </p:nvSpPr>
        <p:spPr>
          <a:xfrm>
            <a:off x="368975" y="21289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Results Page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5"/>
          <p:cNvPicPr preferRelativeResize="0"/>
          <p:nvPr/>
        </p:nvPicPr>
        <p:blipFill>
          <a:blip r:embed="rId3">
            <a:alphaModFix/>
          </a:blip>
          <a:stretch>
            <a:fillRect/>
          </a:stretch>
        </p:blipFill>
        <p:spPr>
          <a:xfrm>
            <a:off x="152400" y="444138"/>
            <a:ext cx="8839197" cy="425522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Links</a:t>
            </a:r>
            <a:endParaRPr/>
          </a:p>
        </p:txBody>
      </p:sp>
      <p:sp>
        <p:nvSpPr>
          <p:cNvPr id="130" name="Google Shape;130;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Application:</a:t>
            </a:r>
            <a:r>
              <a:rPr lang="en" sz="2600"/>
              <a:t> </a:t>
            </a:r>
            <a:r>
              <a:rPr lang="en" sz="1400" u="sng">
                <a:solidFill>
                  <a:schemeClr val="hlink"/>
                </a:solidFill>
                <a:latin typeface="Arial"/>
                <a:ea typeface="Arial"/>
                <a:cs typeface="Arial"/>
                <a:sym typeface="Arial"/>
                <a:hlinkClick r:id="rId3"/>
              </a:rPr>
              <a:t>https://codd.cs.gsu.edu/~ilanzani1/WP/Assignments/finalProject/welcomePage.html</a:t>
            </a:r>
            <a:endParaRPr sz="2600"/>
          </a:p>
          <a:p>
            <a:pPr indent="0" lvl="0" marL="0" rtl="0" algn="l">
              <a:lnSpc>
                <a:spcPct val="100000"/>
              </a:lnSpc>
              <a:spcBef>
                <a:spcPts val="1600"/>
              </a:spcBef>
              <a:spcAft>
                <a:spcPts val="0"/>
              </a:spcAft>
              <a:buNone/>
            </a:pPr>
            <a:r>
              <a:rPr lang="en" sz="1300"/>
              <a:t>Credentials: 		</a:t>
            </a:r>
            <a:endParaRPr sz="1300"/>
          </a:p>
          <a:p>
            <a:pPr indent="0" lvl="0" marL="0" rtl="0" algn="l">
              <a:lnSpc>
                <a:spcPct val="100000"/>
              </a:lnSpc>
              <a:spcBef>
                <a:spcPts val="1600"/>
              </a:spcBef>
              <a:spcAft>
                <a:spcPts val="0"/>
              </a:spcAft>
              <a:buNone/>
            </a:pPr>
            <a:r>
              <a:rPr lang="en" sz="1300"/>
              <a:t>Username: username</a:t>
            </a:r>
            <a:endParaRPr sz="1300"/>
          </a:p>
          <a:p>
            <a:pPr indent="0" lvl="0" marL="0" rtl="0" algn="l">
              <a:lnSpc>
                <a:spcPct val="100000"/>
              </a:lnSpc>
              <a:spcBef>
                <a:spcPts val="1600"/>
              </a:spcBef>
              <a:spcAft>
                <a:spcPts val="0"/>
              </a:spcAft>
              <a:buNone/>
            </a:pPr>
            <a:r>
              <a:rPr lang="en" sz="1300"/>
              <a:t>Password: password</a:t>
            </a:r>
            <a:endParaRPr sz="1300"/>
          </a:p>
          <a:p>
            <a:pPr indent="0" lvl="0" marL="0" rtl="0" algn="l">
              <a:spcBef>
                <a:spcPts val="1600"/>
              </a:spcBef>
              <a:spcAft>
                <a:spcPts val="0"/>
              </a:spcAft>
              <a:buNone/>
            </a:pPr>
            <a:r>
              <a:rPr lang="en" sz="2300"/>
              <a:t>Video: </a:t>
            </a:r>
            <a:r>
              <a:rPr lang="en" sz="1600" u="sng">
                <a:solidFill>
                  <a:schemeClr val="hlink"/>
                </a:solidFill>
                <a:latin typeface="Arial"/>
                <a:ea typeface="Arial"/>
                <a:cs typeface="Arial"/>
                <a:sym typeface="Arial"/>
                <a:hlinkClick r:id="rId4"/>
              </a:rPr>
              <a:t>https://www.youtube.com/watch?v=_Pg_kcnqM1k&amp;feature=youtu.be</a:t>
            </a:r>
            <a:endParaRPr sz="2300"/>
          </a:p>
          <a:p>
            <a:pPr indent="0" lvl="0" marL="0" rtl="0" algn="l">
              <a:spcBef>
                <a:spcPts val="1600"/>
              </a:spcBef>
              <a:spcAft>
                <a:spcPts val="1600"/>
              </a:spcAft>
              <a:buNone/>
            </a:pPr>
            <a:r>
              <a:rPr lang="en" sz="2300"/>
              <a:t>GitHub: </a:t>
            </a:r>
            <a:r>
              <a:rPr lang="en" sz="1600" u="sng">
                <a:solidFill>
                  <a:schemeClr val="hlink"/>
                </a:solidFill>
                <a:latin typeface="Arial"/>
                <a:ea typeface="Arial"/>
                <a:cs typeface="Arial"/>
                <a:sym typeface="Arial"/>
                <a:hlinkClick r:id="rId5"/>
              </a:rPr>
              <a:t>https://github.com/ilanzani1/WP_FinalProject</a:t>
            </a:r>
            <a:endParaRPr sz="2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Sources</a:t>
            </a:r>
            <a:endParaRPr/>
          </a:p>
        </p:txBody>
      </p:sp>
      <p:sp>
        <p:nvSpPr>
          <p:cNvPr id="136" name="Google Shape;136;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lang="en" sz="1500" u="sng">
                <a:solidFill>
                  <a:schemeClr val="hlink"/>
                </a:solidFill>
                <a:latin typeface="Arial"/>
                <a:ea typeface="Arial"/>
                <a:cs typeface="Arial"/>
                <a:sym typeface="Arial"/>
                <a:hlinkClick r:id="rId3"/>
              </a:rPr>
              <a:t>https://www.w3schools.com/</a:t>
            </a:r>
            <a:endParaRPr sz="2200"/>
          </a:p>
          <a:p>
            <a:pPr indent="0" lvl="0" marL="0" rtl="0" algn="l">
              <a:spcBef>
                <a:spcPts val="1600"/>
              </a:spcBef>
              <a:spcAft>
                <a:spcPts val="0"/>
              </a:spcAft>
              <a:buNone/>
            </a:pPr>
            <a:r>
              <a:rPr lang="en"/>
              <a:t>Class Slides and Videos</a:t>
            </a:r>
            <a:endParaRPr/>
          </a:p>
          <a:p>
            <a:pPr indent="0" lvl="0" marL="0" rtl="0" algn="l">
              <a:spcBef>
                <a:spcPts val="1600"/>
              </a:spcBef>
              <a:spcAft>
                <a:spcPts val="1600"/>
              </a:spcAft>
              <a:buNone/>
            </a:pPr>
            <a:r>
              <a:rPr lang="en"/>
              <a:t>CSS Color Palettes:</a:t>
            </a:r>
            <a:r>
              <a:rPr lang="en" sz="2200"/>
              <a:t> </a:t>
            </a:r>
            <a:r>
              <a:rPr lang="en" sz="1500" u="sng">
                <a:solidFill>
                  <a:schemeClr val="hlink"/>
                </a:solidFill>
                <a:latin typeface="Arial"/>
                <a:ea typeface="Arial"/>
                <a:cs typeface="Arial"/>
                <a:sym typeface="Arial"/>
                <a:hlinkClick r:id="rId4"/>
              </a:rPr>
              <a:t>https://freefrontend.com/css-color-palettes/</a:t>
            </a:r>
            <a:endParaRPr sz="2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8"/>
          <p:cNvSpPr txBox="1"/>
          <p:nvPr>
            <p:ph type="title"/>
          </p:nvPr>
        </p:nvSpPr>
        <p:spPr>
          <a:xfrm>
            <a:off x="368975" y="2140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What’s your score?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Proposal</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lang="en" sz="1200">
                <a:solidFill>
                  <a:srgbClr val="EFEFEF"/>
                </a:solidFill>
                <a:latin typeface="Arial"/>
                <a:ea typeface="Arial"/>
                <a:cs typeface="Arial"/>
                <a:sym typeface="Arial"/>
              </a:rPr>
              <a:t>For my final project, I designed a Harry Potter Trivia game to play online. The game is a website that consists of three different screens that are decorated with the Harry Potter theme; a welcome page, a login page and a quiz page. The welcome page greets the user and displays the theme of the game. The login page checks the user’s credentials which are fixed in this website. Finally, the quiz page has the questions the user has to answer to score points. The user can easily navigate through all three pages with the use of buttons and answer the questions that are given in a multiple choice format. The game collects the correct answers and displays the final score after the last question is answered.</a:t>
            </a:r>
            <a:endParaRPr sz="1100">
              <a:solidFill>
                <a:srgbClr val="EFEFEF"/>
              </a:solidFill>
              <a:latin typeface="Arial"/>
              <a:ea typeface="Arial"/>
              <a:cs typeface="Arial"/>
              <a:sym typeface="Arial"/>
            </a:endParaRPr>
          </a:p>
          <a:p>
            <a:pPr indent="0" lvl="0" marL="0" rtl="0" algn="just">
              <a:spcBef>
                <a:spcPts val="1200"/>
              </a:spcBef>
              <a:spcAft>
                <a:spcPts val="0"/>
              </a:spcAft>
              <a:buNone/>
            </a:pPr>
            <a:r>
              <a:rPr lang="en" sz="1200">
                <a:solidFill>
                  <a:srgbClr val="EFEFEF"/>
                </a:solidFill>
                <a:latin typeface="Arial"/>
                <a:ea typeface="Arial"/>
                <a:cs typeface="Arial"/>
                <a:sym typeface="Arial"/>
              </a:rPr>
              <a:t>For the design of these websites, I used HTML, Javascript for most of the game application, CSS for styling the pages and PHP for authentication.</a:t>
            </a:r>
            <a:r>
              <a:rPr lang="en" sz="1100">
                <a:solidFill>
                  <a:srgbClr val="EFEFEF"/>
                </a:solidFill>
                <a:latin typeface="Arial"/>
                <a:ea typeface="Arial"/>
                <a:cs typeface="Arial"/>
                <a:sym typeface="Arial"/>
              </a:rPr>
              <a:t>					</a:t>
            </a:r>
            <a:endParaRPr sz="1100">
              <a:solidFill>
                <a:srgbClr val="EFEFEF"/>
              </a:solidFill>
              <a:latin typeface="Arial"/>
              <a:ea typeface="Arial"/>
              <a:cs typeface="Arial"/>
              <a:sym typeface="Arial"/>
            </a:endParaRPr>
          </a:p>
          <a:p>
            <a:pPr indent="0" lvl="0" marL="0" rtl="0" algn="just">
              <a:spcBef>
                <a:spcPts val="1200"/>
              </a:spcBef>
              <a:spcAft>
                <a:spcPts val="0"/>
              </a:spcAft>
              <a:buNone/>
            </a:pPr>
            <a:r>
              <a:rPr lang="en" sz="1200">
                <a:solidFill>
                  <a:srgbClr val="EFEFEF"/>
                </a:solidFill>
                <a:latin typeface="Arial"/>
                <a:ea typeface="Arial"/>
                <a:cs typeface="Arial"/>
                <a:sym typeface="Arial"/>
              </a:rPr>
              <a:t>I would like to add that for next steps and improvement of my prototype, I plan to scale the website to record multiple rounds of the game and keep scores in a database to be able to declare a winner among all the players and store users and their passwords. I originally planned to include this step in the demo but, unfortunately, I encountered many mistakes that I was not able to resolve, which is why I decided to leave the multiplayer version out. </a:t>
            </a:r>
            <a:endParaRPr sz="1200">
              <a:solidFill>
                <a:srgbClr val="EFEFEF"/>
              </a:solidFill>
              <a:latin typeface="Arial"/>
              <a:ea typeface="Arial"/>
              <a:cs typeface="Arial"/>
              <a:sym typeface="Arial"/>
            </a:endParaRPr>
          </a:p>
          <a:p>
            <a:pPr indent="0" lvl="0" marL="0" rtl="0" algn="just">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16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Idea : Trivia Game</a:t>
            </a:r>
            <a:endParaRPr/>
          </a:p>
        </p:txBody>
      </p:sp>
      <p:pic>
        <p:nvPicPr>
          <p:cNvPr id="72" name="Google Shape;72;p15"/>
          <p:cNvPicPr preferRelativeResize="0"/>
          <p:nvPr/>
        </p:nvPicPr>
        <p:blipFill>
          <a:blip r:embed="rId3">
            <a:alphaModFix/>
          </a:blip>
          <a:stretch>
            <a:fillRect/>
          </a:stretch>
        </p:blipFill>
        <p:spPr>
          <a:xfrm>
            <a:off x="2420575" y="1158675"/>
            <a:ext cx="4631851" cy="3820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Detailed Diagram - Part 1</a:t>
            </a:r>
            <a:endParaRPr/>
          </a:p>
        </p:txBody>
      </p:sp>
      <p:pic>
        <p:nvPicPr>
          <p:cNvPr id="78" name="Google Shape;78;p16"/>
          <p:cNvPicPr preferRelativeResize="0"/>
          <p:nvPr/>
        </p:nvPicPr>
        <p:blipFill>
          <a:blip r:embed="rId3">
            <a:alphaModFix/>
          </a:blip>
          <a:stretch>
            <a:fillRect/>
          </a:stretch>
        </p:blipFill>
        <p:spPr>
          <a:xfrm>
            <a:off x="1057375" y="1122300"/>
            <a:ext cx="6915149" cy="347674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Detailed Diagram - Part 2</a:t>
            </a:r>
            <a:endParaRPr/>
          </a:p>
          <a:p>
            <a:pPr indent="0" lvl="0" marL="0" rtl="0" algn="l">
              <a:spcBef>
                <a:spcPts val="0"/>
              </a:spcBef>
              <a:spcAft>
                <a:spcPts val="0"/>
              </a:spcAft>
              <a:buNone/>
            </a:pPr>
            <a:r>
              <a:t/>
            </a:r>
            <a:endParaRPr/>
          </a:p>
        </p:txBody>
      </p:sp>
      <p:pic>
        <p:nvPicPr>
          <p:cNvPr id="84" name="Google Shape;84;p17"/>
          <p:cNvPicPr preferRelativeResize="0"/>
          <p:nvPr/>
        </p:nvPicPr>
        <p:blipFill>
          <a:blip r:embed="rId3">
            <a:alphaModFix/>
          </a:blip>
          <a:stretch>
            <a:fillRect/>
          </a:stretch>
        </p:blipFill>
        <p:spPr>
          <a:xfrm>
            <a:off x="152400" y="1170125"/>
            <a:ext cx="8839200" cy="349412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20487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000"/>
              <a:t>Welcome Page</a:t>
            </a:r>
            <a:endParaRPr sz="4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19"/>
          <p:cNvPicPr preferRelativeResize="0"/>
          <p:nvPr/>
        </p:nvPicPr>
        <p:blipFill>
          <a:blip r:embed="rId3">
            <a:alphaModFix/>
          </a:blip>
          <a:stretch>
            <a:fillRect/>
          </a:stretch>
        </p:blipFill>
        <p:spPr>
          <a:xfrm>
            <a:off x="152400" y="370050"/>
            <a:ext cx="8839200" cy="430303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type="title"/>
          </p:nvPr>
        </p:nvSpPr>
        <p:spPr>
          <a:xfrm>
            <a:off x="368975" y="21519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Login Page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id="104" name="Google Shape;104;p21"/>
          <p:cNvPicPr preferRelativeResize="0"/>
          <p:nvPr/>
        </p:nvPicPr>
        <p:blipFill>
          <a:blip r:embed="rId3">
            <a:alphaModFix/>
          </a:blip>
          <a:stretch>
            <a:fillRect/>
          </a:stretch>
        </p:blipFill>
        <p:spPr>
          <a:xfrm>
            <a:off x="152400" y="392975"/>
            <a:ext cx="8839202" cy="422690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